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13" r:id="rId2"/>
    <p:sldId id="314" r:id="rId3"/>
    <p:sldId id="320" r:id="rId4"/>
    <p:sldId id="321" r:id="rId5"/>
    <p:sldId id="319" r:id="rId6"/>
    <p:sldId id="323" r:id="rId7"/>
    <p:sldId id="322" r:id="rId8"/>
    <p:sldId id="331" r:id="rId9"/>
    <p:sldId id="325" r:id="rId10"/>
    <p:sldId id="329" r:id="rId11"/>
    <p:sldId id="330" r:id="rId12"/>
    <p:sldId id="324" r:id="rId13"/>
    <p:sldId id="326" r:id="rId14"/>
    <p:sldId id="327" r:id="rId15"/>
    <p:sldId id="32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5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CB26E85-A47D-4EB8-AACC-5D71388BF9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sp>
        <p:nvSpPr>
          <p:cNvPr id="2" name="Title 1">
            <a:extLst>
              <a:ext uri="{FF2B5EF4-FFF2-40B4-BE49-F238E27FC236}">
                <a16:creationId xmlns:a16="http://schemas.microsoft.com/office/drawing/2014/main" id="{E5E96502-5A71-49D7-91EF-E9D795A00F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702CB4-0340-43A8-A558-65E5F6C995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FB7E7D51-1B41-4AAB-838C-EF900F85CE4B}"/>
              </a:ext>
            </a:extLst>
          </p:cNvPr>
          <p:cNvSpPr>
            <a:spLocks noGrp="1"/>
          </p:cNvSpPr>
          <p:nvPr>
            <p:ph type="ftr" sz="quarter" idx="11"/>
          </p:nvPr>
        </p:nvSpPr>
        <p:spPr/>
        <p:txBody>
          <a:bodyPr/>
          <a:lstStyle/>
          <a:p>
            <a:endParaRPr lang="en-US"/>
          </a:p>
        </p:txBody>
      </p:sp>
      <p:pic>
        <p:nvPicPr>
          <p:cNvPr id="9" name="Picture 8">
            <a:extLst>
              <a:ext uri="{FF2B5EF4-FFF2-40B4-BE49-F238E27FC236}">
                <a16:creationId xmlns:a16="http://schemas.microsoft.com/office/drawing/2014/main" id="{F9E0C4BE-FE7F-4C02-9A3E-71BC3A48C6D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5" name="Freeform 6">
            <a:extLst>
              <a:ext uri="{FF2B5EF4-FFF2-40B4-BE49-F238E27FC236}">
                <a16:creationId xmlns:a16="http://schemas.microsoft.com/office/drawing/2014/main" id="{5140D0A2-F8A9-7918-6D42-0B21462A7985}"/>
              </a:ext>
            </a:extLst>
          </p:cNvPr>
          <p:cNvSpPr/>
          <p:nvPr userDrawn="1"/>
        </p:nvSpPr>
        <p:spPr>
          <a:xfrm>
            <a:off x="10933155" y="6344015"/>
            <a:ext cx="466090" cy="431923"/>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
        <p:nvSpPr>
          <p:cNvPr id="6" name="Slide Number Placeholder 5">
            <a:extLst>
              <a:ext uri="{FF2B5EF4-FFF2-40B4-BE49-F238E27FC236}">
                <a16:creationId xmlns:a16="http://schemas.microsoft.com/office/drawing/2014/main" id="{40DE9A13-D855-42EA-8471-DDA8E13B3DAB}"/>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816687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27062-6971-4C1F-A975-AC85DCD0FE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D55ECB-B9CD-4FA5-AACA-CDD01AACF6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EF606B-F0E0-4BB1-94D6-738E49DF722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EC65738-7A1D-4D54-ADFC-91C34D4F5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7C986-B0A0-4B82-9134-1B7676F56557}"/>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28604905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45B8BC-3AC4-4059-BB3C-B12B6148AC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8C1D0E-02A9-4DFB-8CA3-A94A10E7289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3F7A1-D368-4F71-BA41-54CA742F498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2CD9678-2347-4C47-858A-5508F8383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10E8F-0367-4945-87E5-F2D254ADF62E}"/>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2608691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8A88-1EE1-3422-84E1-7CB361B1DA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A1FC91-FAA2-D65F-E901-C6884F9C6163}"/>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4" name="Footer Placeholder 3">
            <a:extLst>
              <a:ext uri="{FF2B5EF4-FFF2-40B4-BE49-F238E27FC236}">
                <a16:creationId xmlns:a16="http://schemas.microsoft.com/office/drawing/2014/main" id="{92948D4D-60AF-93C1-9BF4-DCE9AEF780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6FDD901-3047-7838-FFFA-C6F934BAA0F0}"/>
              </a:ext>
            </a:extLst>
          </p:cNvPr>
          <p:cNvSpPr>
            <a:spLocks noGrp="1"/>
          </p:cNvSpPr>
          <p:nvPr>
            <p:ph type="sldNum" sz="quarter" idx="12"/>
          </p:nvPr>
        </p:nvSpPr>
        <p:spPr/>
        <p:txBody>
          <a:bodyPr/>
          <a:lstStyle/>
          <a:p>
            <a:fld id="{5EE24C92-1265-4741-8F9F-404A15D9386E}" type="slidenum">
              <a:rPr lang="en-US" smtClean="0"/>
              <a:pPr/>
              <a:t>‹#›</a:t>
            </a:fld>
            <a:endParaRPr lang="en-US" dirty="0"/>
          </a:p>
        </p:txBody>
      </p:sp>
    </p:spTree>
    <p:extLst>
      <p:ext uri="{BB962C8B-B14F-4D97-AF65-F5344CB8AC3E}">
        <p14:creationId xmlns:p14="http://schemas.microsoft.com/office/powerpoint/2010/main" val="2852967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81794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0B6D-1D51-4444-8393-E35BA63F13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761446-D5C8-48D6-8362-2691AC20F3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C5F07058-AB46-40A5-B5AE-E9862D3C8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FC426E-5AEB-4C83-A17B-2416381682D7}"/>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39690289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E44-49C7-449D-9550-1E7B659704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6AA4F7-FE01-4FEF-BC23-4EBFFF370D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387F4-F1D2-4A96-86BB-A48310776FBB}"/>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B0EB9BA3-57A0-4B4B-A089-2C5CE8708D35}"/>
              </a:ext>
            </a:extLst>
          </p:cNvPr>
          <p:cNvSpPr>
            <a:spLocks noGrp="1"/>
          </p:cNvSpPr>
          <p:nvPr>
            <p:ph type="ftr" sz="quarter" idx="11"/>
          </p:nvPr>
        </p:nvSpPr>
        <p:spPr/>
        <p:txBody>
          <a:bodyPr/>
          <a:lstStyle/>
          <a:p>
            <a:endParaRPr lang="en-US"/>
          </a:p>
        </p:txBody>
      </p:sp>
      <p:pic>
        <p:nvPicPr>
          <p:cNvPr id="10" name="Picture 9">
            <a:extLst>
              <a:ext uri="{FF2B5EF4-FFF2-40B4-BE49-F238E27FC236}">
                <a16:creationId xmlns:a16="http://schemas.microsoft.com/office/drawing/2014/main" id="{1A2FDF6D-CD2D-433E-84D7-E83F8FCE52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pic>
        <p:nvPicPr>
          <p:cNvPr id="12" name="Picture 11">
            <a:extLst>
              <a:ext uri="{FF2B5EF4-FFF2-40B4-BE49-F238E27FC236}">
                <a16:creationId xmlns:a16="http://schemas.microsoft.com/office/drawing/2014/main" id="{2B2BDD0D-C88D-431E-BC92-4367CEB0061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6" name="Slide Number Placeholder 5">
            <a:extLst>
              <a:ext uri="{FF2B5EF4-FFF2-40B4-BE49-F238E27FC236}">
                <a16:creationId xmlns:a16="http://schemas.microsoft.com/office/drawing/2014/main" id="{B84FBEB5-E386-9685-E6D3-A062E9E46742}"/>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22143550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325BB-1073-4118-9189-772DE57318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5BC724-756A-4777-8D83-3CD9AFD194E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6FC4DE-2AB7-4E43-BFBA-6FF436D9BA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ABCCFF-F409-4BF2-9883-91BA170BFEE8}"/>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1082A71-7516-408D-862B-A5F340412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D613D0-7994-4BCE-AE17-12E991FEC0D1}"/>
              </a:ext>
            </a:extLst>
          </p:cNvPr>
          <p:cNvSpPr>
            <a:spLocks noGrp="1"/>
          </p:cNvSpPr>
          <p:nvPr>
            <p:ph type="sldNum" sz="quarter" idx="12"/>
          </p:nvPr>
        </p:nvSpPr>
        <p:spPr/>
        <p:txBody>
          <a:bodyPr/>
          <a:lstStyle/>
          <a:p>
            <a:fld id="{5EE24C92-1265-4741-8F9F-404A15D9386E}" type="slidenum">
              <a:rPr lang="en-US" smtClean="0"/>
              <a:t>‹#›</a:t>
            </a:fld>
            <a:endParaRPr lang="en-US" dirty="0"/>
          </a:p>
        </p:txBody>
      </p:sp>
    </p:spTree>
    <p:extLst>
      <p:ext uri="{BB962C8B-B14F-4D97-AF65-F5344CB8AC3E}">
        <p14:creationId xmlns:p14="http://schemas.microsoft.com/office/powerpoint/2010/main" val="42926582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CC53-ADBE-4538-BDCF-8A6C0C0746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A37BC3-80C1-40A0-B8BD-B9E9F5642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9B7EDB-C158-4B0F-AC48-1D7DE7DC80D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7E96D1-3002-4810-98AF-A275B63346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DDBB9A-2C9B-4E96-9E5C-6C3BE64498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B99CCF-14FE-46E4-AEF3-3520D661AC0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F58493FD-6F8C-4BED-896C-CBA26D0E96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AF6D6A-EFFC-4E81-9BDD-C595B6C90E29}"/>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26181056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6566-0B23-4F08-ACF0-2DDFF54A4B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396B25-2A2B-41A7-AF6D-57D5055F1B0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6CF5C9F0-C082-4566-AEB4-F08316DEFB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4F48D6-A9E0-485D-BA28-15D5DACAE6D4}"/>
              </a:ext>
            </a:extLst>
          </p:cNvPr>
          <p:cNvSpPr>
            <a:spLocks noGrp="1"/>
          </p:cNvSpPr>
          <p:nvPr>
            <p:ph type="sldNum" sz="quarter" idx="12"/>
          </p:nvPr>
        </p:nvSpPr>
        <p:spPr/>
        <p:txBody>
          <a:bodyPr/>
          <a:lstStyle/>
          <a:p>
            <a:fld id="{5EE24C92-1265-4741-8F9F-404A15D9386E}" type="slidenum">
              <a:rPr lang="en-US" smtClean="0"/>
              <a:t>‹#›</a:t>
            </a:fld>
            <a:endParaRPr lang="en-US" dirty="0"/>
          </a:p>
        </p:txBody>
      </p:sp>
    </p:spTree>
    <p:extLst>
      <p:ext uri="{BB962C8B-B14F-4D97-AF65-F5344CB8AC3E}">
        <p14:creationId xmlns:p14="http://schemas.microsoft.com/office/powerpoint/2010/main" val="3197662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92526D-307A-4059-80C4-1413758A2DF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90E1822F-3DE8-45A0-9F67-6061DB1F88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21B196-D439-43FF-B35C-F9A301B0338A}"/>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2516441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350E-3F73-4F95-89B8-BF9D660E0D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FCE4F2-B1FE-4665-B99F-04C8EBAAC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51F0C4-D797-433C-B73A-9C3B4D1BAC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C3DABF-2DE9-4FD5-B4A8-5E200B9876FD}"/>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81732E28-C4D1-4761-BD12-20FBE946D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0CF5A0-DC82-4F6C-8E49-2C9987C4F0BF}"/>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305197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47410-9CC3-4CD7-A18A-2A1FBD8F76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617FFE-99AB-4F61-A4A2-7D7A5832CF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7EFC75-BA25-436F-A339-F8970D50B9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4AE525-9C27-44A4-ADC4-FEBFF450393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0CA2E2F3-7DBB-4D25-9537-D2D24B0DBB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77A639-0697-4DE3-8BE3-94C24D6FDF6E}"/>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32837449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F972D6-1319-4F4E-A35B-D719D3F5F86B}"/>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4385C812-25A0-4E40-A6AB-B4A290A63150}"/>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pic>
        <p:nvPicPr>
          <p:cNvPr id="10" name="Picture 9">
            <a:extLst>
              <a:ext uri="{FF2B5EF4-FFF2-40B4-BE49-F238E27FC236}">
                <a16:creationId xmlns:a16="http://schemas.microsoft.com/office/drawing/2014/main" id="{6591E89A-F8E2-4201-95AC-F9DBA9C318FE}"/>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1" name="Freeform 6">
            <a:extLst>
              <a:ext uri="{FF2B5EF4-FFF2-40B4-BE49-F238E27FC236}">
                <a16:creationId xmlns:a16="http://schemas.microsoft.com/office/drawing/2014/main" id="{BE728FAA-6989-49E4-827F-768285FCB943}"/>
              </a:ext>
            </a:extLst>
          </p:cNvPr>
          <p:cNvSpPr/>
          <p:nvPr userDrawn="1"/>
        </p:nvSpPr>
        <p:spPr>
          <a:xfrm>
            <a:off x="10974189" y="6344015"/>
            <a:ext cx="466090" cy="431923"/>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
        <p:nvSpPr>
          <p:cNvPr id="2" name="Title Placeholder 1">
            <a:extLst>
              <a:ext uri="{FF2B5EF4-FFF2-40B4-BE49-F238E27FC236}">
                <a16:creationId xmlns:a16="http://schemas.microsoft.com/office/drawing/2014/main" id="{E1BAA08C-8FDB-46C4-8ADC-9425CB5F29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9C7012-56A5-4A5F-AE60-B293BCF52C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8782B0E-0FEF-49F7-B246-1C5E6D54C82D}"/>
              </a:ext>
            </a:extLst>
          </p:cNvPr>
          <p:cNvSpPr>
            <a:spLocks noGrp="1"/>
          </p:cNvSpPr>
          <p:nvPr>
            <p:ph type="ftr" sz="quarter" idx="3"/>
          </p:nvPr>
        </p:nvSpPr>
        <p:spPr>
          <a:xfrm>
            <a:off x="3880338" y="6356350"/>
            <a:ext cx="427306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9E8069-45EF-4F1D-8025-75594D26DC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EE24C92-1265-4741-8F9F-404A15D9386E}" type="slidenum">
              <a:rPr lang="en-US" smtClean="0"/>
              <a:pPr/>
              <a:t>‹#›</a:t>
            </a:fld>
            <a:endParaRPr lang="en-US" dirty="0"/>
          </a:p>
        </p:txBody>
      </p:sp>
    </p:spTree>
    <p:extLst>
      <p:ext uri="{BB962C8B-B14F-4D97-AF65-F5344CB8AC3E}">
        <p14:creationId xmlns:p14="http://schemas.microsoft.com/office/powerpoint/2010/main" val="407982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universe.roboflow.com/safety-detection-batvz/safety-6sb82"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B555F-3129-CBDE-90C9-57BEDCE676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4C92-1265-4741-8F9F-404A15D9386E}"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11C7F85-93F5-DDAC-F54B-B00B4F07F61D}"/>
              </a:ext>
            </a:extLst>
          </p:cNvPr>
          <p:cNvSpPr txBox="1"/>
          <p:nvPr/>
        </p:nvSpPr>
        <p:spPr>
          <a:xfrm>
            <a:off x="1469136" y="197346"/>
            <a:ext cx="9253728" cy="6463308"/>
          </a:xfrm>
          <a:prstGeom prst="rect">
            <a:avLst/>
          </a:prstGeom>
          <a:noFill/>
        </p:spPr>
        <p:txBody>
          <a:bodyPr wrap="square" rtlCol="0">
            <a:spAutoFit/>
          </a:bodyPr>
          <a:lstStyle/>
          <a:p>
            <a:pPr algn="ctr"/>
            <a:endParaRPr lang="en-US" sz="2400" b="1"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Ministry of Communications and Information Technology</a:t>
            </a:r>
          </a:p>
          <a:p>
            <a:pPr algn="ctr"/>
            <a:r>
              <a:rPr lang="en-US" sz="2400" dirty="0">
                <a:latin typeface="Times New Roman" panose="02020603050405020304" pitchFamily="18" charset="0"/>
                <a:cs typeface="Times New Roman" panose="02020603050405020304" pitchFamily="18" charset="0"/>
              </a:rPr>
              <a:t>Digital Egypt pioneers</a:t>
            </a:r>
          </a:p>
          <a:p>
            <a:pPr algn="ctr"/>
            <a:r>
              <a:rPr lang="en-US" sz="2400" dirty="0">
                <a:latin typeface="Times New Roman" panose="02020603050405020304" pitchFamily="18" charset="0"/>
                <a:cs typeface="Times New Roman" panose="02020603050405020304" pitchFamily="18" charset="0"/>
              </a:rPr>
              <a:t>Microsoft Machine Learning (Alexandria) </a:t>
            </a:r>
          </a:p>
          <a:p>
            <a:pPr algn="ctr"/>
            <a:r>
              <a:rPr lang="en-US" sz="2400" dirty="0">
                <a:latin typeface="Times New Roman" panose="02020603050405020304" pitchFamily="18" charset="0"/>
                <a:cs typeface="Times New Roman" panose="02020603050405020304" pitchFamily="18" charset="0"/>
              </a:rPr>
              <a:t>Supervised by: Eng. Aya Hesham</a:t>
            </a:r>
          </a:p>
          <a:p>
            <a:pPr algn="ctr"/>
            <a:endParaRPr lang="en-US" sz="2400" b="1" dirty="0">
              <a:latin typeface="Times New Roman" panose="02020603050405020304" pitchFamily="18" charset="0"/>
              <a:cs typeface="Times New Roman" panose="02020603050405020304" pitchFamily="18" charset="0"/>
            </a:endParaRPr>
          </a:p>
          <a:p>
            <a:pPr algn="ctr"/>
            <a:r>
              <a:rPr lang="en-GB" sz="2400" b="1" u="sng" dirty="0">
                <a:effectLst/>
                <a:latin typeface="Times New Roman" panose="02020603050405020304" pitchFamily="18" charset="0"/>
                <a:ea typeface="Arial" panose="020B0604020202020204" pitchFamily="34" charset="0"/>
              </a:rPr>
              <a:t>Construction Site Safety Computer Vision </a:t>
            </a:r>
            <a:endParaRPr lang="en-US" sz="2400" b="1" dirty="0">
              <a:latin typeface="Times New Roman" panose="02020603050405020304" pitchFamily="18" charset="0"/>
              <a:cs typeface="Times New Roman" panose="02020603050405020304" pitchFamily="18" charset="0"/>
            </a:endParaRPr>
          </a:p>
          <a:p>
            <a:pPr algn="ctr"/>
            <a:endParaRPr lang="en-US" sz="2400" b="1"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Graduation Project by:</a:t>
            </a:r>
          </a:p>
          <a:p>
            <a:pPr algn="ctr"/>
            <a:endParaRPr lang="en-US" sz="2400" b="1" dirty="0">
              <a:latin typeface="Times New Roman" panose="02020603050405020304" pitchFamily="18" charset="0"/>
              <a:cs typeface="Times New Roman" panose="02020603050405020304" pitchFamily="18" charset="0"/>
            </a:endParaRPr>
          </a:p>
          <a:p>
            <a:pPr algn="ctr"/>
            <a:r>
              <a:rPr lang="en-US" sz="2400" b="1" dirty="0">
                <a:latin typeface="Times New Roman" panose="02020603050405020304" pitchFamily="18" charset="0"/>
                <a:cs typeface="Times New Roman" panose="02020603050405020304" pitchFamily="18" charset="0"/>
              </a:rPr>
              <a:t>Mahmoud Khalifa Abdellatif</a:t>
            </a:r>
          </a:p>
          <a:p>
            <a:pPr algn="ctr"/>
            <a:r>
              <a:rPr lang="en-US" sz="2400" b="1" dirty="0">
                <a:latin typeface="Times New Roman" panose="02020603050405020304" pitchFamily="18" charset="0"/>
                <a:cs typeface="Times New Roman" panose="02020603050405020304" pitchFamily="18" charset="0"/>
              </a:rPr>
              <a:t>Omar Elsayed Abdelazeem</a:t>
            </a:r>
          </a:p>
          <a:p>
            <a:pPr algn="ctr"/>
            <a:r>
              <a:rPr lang="en-US" sz="2400" b="1" dirty="0">
                <a:latin typeface="Times New Roman" panose="02020603050405020304" pitchFamily="18" charset="0"/>
                <a:cs typeface="Times New Roman" panose="02020603050405020304" pitchFamily="18" charset="0"/>
              </a:rPr>
              <a:t>Mostafa Hesham Kuraitem</a:t>
            </a:r>
          </a:p>
          <a:p>
            <a:pPr algn="ctr"/>
            <a:r>
              <a:rPr lang="en-US" sz="2400" b="1" dirty="0">
                <a:latin typeface="Times New Roman" panose="02020603050405020304" pitchFamily="18" charset="0"/>
                <a:cs typeface="Times New Roman" panose="02020603050405020304" pitchFamily="18" charset="0"/>
              </a:rPr>
              <a:t>Ayoub Bakr Ayoub</a:t>
            </a:r>
          </a:p>
          <a:p>
            <a:pPr algn="ctr"/>
            <a:r>
              <a:rPr lang="en-US" sz="2400" b="1" dirty="0">
                <a:latin typeface="Times New Roman" panose="02020603050405020304" pitchFamily="18" charset="0"/>
                <a:cs typeface="Times New Roman" panose="02020603050405020304" pitchFamily="18" charset="0"/>
              </a:rPr>
              <a:t>Abdelrahman Hamdy </a:t>
            </a:r>
          </a:p>
          <a:p>
            <a:pPr algn="ctr"/>
            <a:endParaRPr lang="en-US" b="1" dirty="0">
              <a:latin typeface="Times New Roman" panose="02020603050405020304" pitchFamily="18" charset="0"/>
              <a:cs typeface="Times New Roman" panose="02020603050405020304" pitchFamily="18" charset="0"/>
            </a:endParaRPr>
          </a:p>
          <a:p>
            <a:pPr algn="ctr"/>
            <a:endParaRPr lang="en-US" b="1" dirty="0">
              <a:latin typeface="Times New Roman" panose="02020603050405020304" pitchFamily="18" charset="0"/>
              <a:cs typeface="Times New Roman" panose="02020603050405020304" pitchFamily="18" charset="0"/>
            </a:endParaRPr>
          </a:p>
          <a:p>
            <a:pPr algn="ct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7636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E43041-45B0-232B-2E2C-52BD899E5EA9}"/>
              </a:ext>
            </a:extLst>
          </p:cNvPr>
          <p:cNvSpPr>
            <a:spLocks noGrp="1"/>
          </p:cNvSpPr>
          <p:nvPr>
            <p:ph type="sldNum" sz="quarter" idx="12"/>
          </p:nvPr>
        </p:nvSpPr>
        <p:spPr/>
        <p:txBody>
          <a:bodyPr/>
          <a:lstStyle/>
          <a:p>
            <a:fld id="{5EE24C92-1265-4741-8F9F-404A15D9386E}" type="slidenum">
              <a:rPr lang="en-US" smtClean="0"/>
              <a:t>10</a:t>
            </a:fld>
            <a:endParaRPr lang="en-US"/>
          </a:p>
        </p:txBody>
      </p:sp>
      <p:sp>
        <p:nvSpPr>
          <p:cNvPr id="4" name="TextBox 3">
            <a:extLst>
              <a:ext uri="{FF2B5EF4-FFF2-40B4-BE49-F238E27FC236}">
                <a16:creationId xmlns:a16="http://schemas.microsoft.com/office/drawing/2014/main" id="{C785B600-64F8-8B81-86AE-05BCDC4FB62F}"/>
              </a:ext>
            </a:extLst>
          </p:cNvPr>
          <p:cNvSpPr txBox="1"/>
          <p:nvPr/>
        </p:nvSpPr>
        <p:spPr>
          <a:xfrm>
            <a:off x="3048762" y="297824"/>
            <a:ext cx="6094476" cy="661207"/>
          </a:xfrm>
          <a:prstGeom prst="rect">
            <a:avLst/>
          </a:prstGeom>
          <a:noFill/>
        </p:spPr>
        <p:txBody>
          <a:bodyPr wrap="square">
            <a:spAutoFit/>
          </a:bodyPr>
          <a:lstStyle/>
          <a:p>
            <a:pPr algn="ctr">
              <a:lnSpc>
                <a:spcPct val="150000"/>
              </a:lnSpc>
            </a:pPr>
            <a:r>
              <a:rPr lang="en-US" sz="2800" b="1" u="sng" dirty="0">
                <a:latin typeface="Times New Roman" panose="02020603050405020304" pitchFamily="18" charset="0"/>
                <a:cs typeface="Times New Roman" panose="02020603050405020304" pitchFamily="18" charset="0"/>
              </a:rPr>
              <a:t>Visual Results</a:t>
            </a:r>
          </a:p>
        </p:txBody>
      </p:sp>
      <p:pic>
        <p:nvPicPr>
          <p:cNvPr id="6" name="Picture 5" descr="A person wearing a safety vest and a hard hat&#10;&#10;Description automatically generated">
            <a:extLst>
              <a:ext uri="{FF2B5EF4-FFF2-40B4-BE49-F238E27FC236}">
                <a16:creationId xmlns:a16="http://schemas.microsoft.com/office/drawing/2014/main" id="{74C887CD-B3DA-9BA8-5B68-BB508EF81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257" y="1742541"/>
            <a:ext cx="5068591" cy="3372917"/>
          </a:xfrm>
          <a:prstGeom prst="rect">
            <a:avLst/>
          </a:prstGeom>
        </p:spPr>
      </p:pic>
      <p:pic>
        <p:nvPicPr>
          <p:cNvPr id="8" name="Picture 7" descr="A person wearing a safety vest&#10;&#10;Description automatically generated">
            <a:extLst>
              <a:ext uri="{FF2B5EF4-FFF2-40B4-BE49-F238E27FC236}">
                <a16:creationId xmlns:a16="http://schemas.microsoft.com/office/drawing/2014/main" id="{A056D209-FD42-9F0C-4DFB-9EC0F3E49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305" y="1742541"/>
            <a:ext cx="5068591" cy="3372917"/>
          </a:xfrm>
          <a:prstGeom prst="rect">
            <a:avLst/>
          </a:prstGeom>
        </p:spPr>
      </p:pic>
    </p:spTree>
    <p:extLst>
      <p:ext uri="{BB962C8B-B14F-4D97-AF65-F5344CB8AC3E}">
        <p14:creationId xmlns:p14="http://schemas.microsoft.com/office/powerpoint/2010/main" val="1000326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5281E-0975-A9A7-D191-C7B2BED1FB8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12328-1BDA-FD33-3342-0819D684FBDC}"/>
              </a:ext>
            </a:extLst>
          </p:cNvPr>
          <p:cNvSpPr>
            <a:spLocks noGrp="1"/>
          </p:cNvSpPr>
          <p:nvPr>
            <p:ph type="sldNum" sz="quarter" idx="12"/>
          </p:nvPr>
        </p:nvSpPr>
        <p:spPr/>
        <p:txBody>
          <a:bodyPr/>
          <a:lstStyle/>
          <a:p>
            <a:fld id="{5EE24C92-1265-4741-8F9F-404A15D9386E}" type="slidenum">
              <a:rPr lang="en-US" smtClean="0"/>
              <a:t>11</a:t>
            </a:fld>
            <a:endParaRPr lang="en-US"/>
          </a:p>
        </p:txBody>
      </p:sp>
      <p:sp>
        <p:nvSpPr>
          <p:cNvPr id="4" name="TextBox 3">
            <a:extLst>
              <a:ext uri="{FF2B5EF4-FFF2-40B4-BE49-F238E27FC236}">
                <a16:creationId xmlns:a16="http://schemas.microsoft.com/office/drawing/2014/main" id="{BEAE8FBE-8DAB-0E23-B5F8-ED0716E18479}"/>
              </a:ext>
            </a:extLst>
          </p:cNvPr>
          <p:cNvSpPr txBox="1"/>
          <p:nvPr/>
        </p:nvSpPr>
        <p:spPr>
          <a:xfrm>
            <a:off x="3048762" y="297824"/>
            <a:ext cx="6094476" cy="661207"/>
          </a:xfrm>
          <a:prstGeom prst="rect">
            <a:avLst/>
          </a:prstGeom>
          <a:noFill/>
        </p:spPr>
        <p:txBody>
          <a:bodyPr wrap="square">
            <a:spAutoFit/>
          </a:bodyPr>
          <a:lstStyle/>
          <a:p>
            <a:pPr algn="ctr">
              <a:lnSpc>
                <a:spcPct val="150000"/>
              </a:lnSpc>
            </a:pPr>
            <a:r>
              <a:rPr lang="en-US" sz="2800" b="1" u="sng" dirty="0">
                <a:latin typeface="Times New Roman" panose="02020603050405020304" pitchFamily="18" charset="0"/>
                <a:cs typeface="Times New Roman" panose="02020603050405020304" pitchFamily="18" charset="0"/>
              </a:rPr>
              <a:t>Visual Results</a:t>
            </a:r>
          </a:p>
        </p:txBody>
      </p:sp>
      <p:pic>
        <p:nvPicPr>
          <p:cNvPr id="5" name="Picture 4" descr="A person in a safety vest and helmet talking on a cell phone&#10;&#10;Description automatically generated">
            <a:extLst>
              <a:ext uri="{FF2B5EF4-FFF2-40B4-BE49-F238E27FC236}">
                <a16:creationId xmlns:a16="http://schemas.microsoft.com/office/drawing/2014/main" id="{06C3F4B2-26BF-6D22-BCA0-E9924391B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714" y="1717526"/>
            <a:ext cx="5143773" cy="3422947"/>
          </a:xfrm>
          <a:prstGeom prst="rect">
            <a:avLst/>
          </a:prstGeom>
        </p:spPr>
      </p:pic>
      <p:pic>
        <p:nvPicPr>
          <p:cNvPr id="9" name="Picture 8" descr="A person wearing a safety vest&#10;&#10;Description automatically generated">
            <a:extLst>
              <a:ext uri="{FF2B5EF4-FFF2-40B4-BE49-F238E27FC236}">
                <a16:creationId xmlns:a16="http://schemas.microsoft.com/office/drawing/2014/main" id="{D761D259-4E80-1231-C96E-357C00245B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5047" y="1717526"/>
            <a:ext cx="5143773" cy="3422947"/>
          </a:xfrm>
          <a:prstGeom prst="rect">
            <a:avLst/>
          </a:prstGeom>
        </p:spPr>
      </p:pic>
    </p:spTree>
    <p:extLst>
      <p:ext uri="{BB962C8B-B14F-4D97-AF65-F5344CB8AC3E}">
        <p14:creationId xmlns:p14="http://schemas.microsoft.com/office/powerpoint/2010/main" val="3799826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3F4D8-C4C4-F69B-0B87-89352731E72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00DCD9-4461-8A1F-CDC4-7AB985D8058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4C92-1265-4741-8F9F-404A15D9386E}"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8F10203-C0F7-9110-EFA4-CEE84AC2746F}"/>
              </a:ext>
            </a:extLst>
          </p:cNvPr>
          <p:cNvSpPr txBox="1"/>
          <p:nvPr/>
        </p:nvSpPr>
        <p:spPr>
          <a:xfrm>
            <a:off x="1496568" y="342781"/>
            <a:ext cx="9198864" cy="800219"/>
          </a:xfrm>
          <a:prstGeom prst="rect">
            <a:avLst/>
          </a:prstGeom>
          <a:noFill/>
        </p:spPr>
        <p:txBody>
          <a:bodyPr wrap="square" rtlCol="0">
            <a:spAutoFit/>
          </a:bodyPr>
          <a:lstStyle/>
          <a:p>
            <a:pPr algn="ctr"/>
            <a:r>
              <a:rPr lang="en-US" sz="2800" b="1" u="sng" dirty="0">
                <a:latin typeface="Times New Roman" panose="02020603050405020304" pitchFamily="18" charset="0"/>
                <a:cs typeface="Times New Roman" panose="02020603050405020304" pitchFamily="18" charset="0"/>
              </a:rPr>
              <a:t>Visual Results</a:t>
            </a:r>
            <a:endParaRPr lang="en-US" dirty="0"/>
          </a:p>
          <a:p>
            <a:endParaRPr lang="en-US" dirty="0"/>
          </a:p>
        </p:txBody>
      </p:sp>
      <p:pic>
        <p:nvPicPr>
          <p:cNvPr id="4" name="WhatsApp Video 2024-10-21 at 16.17.38_8c47eddc">
            <a:hlinkClick r:id="" action="ppaction://media"/>
            <a:extLst>
              <a:ext uri="{FF2B5EF4-FFF2-40B4-BE49-F238E27FC236}">
                <a16:creationId xmlns:a16="http://schemas.microsoft.com/office/drawing/2014/main" id="{D0CBD05C-0AD6-5AEE-B99F-E0DF50F26C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0090" y="896112"/>
            <a:ext cx="8611819" cy="5065776"/>
          </a:xfrm>
          <a:prstGeom prst="rect">
            <a:avLst/>
          </a:prstGeom>
        </p:spPr>
      </p:pic>
      <p:sp>
        <p:nvSpPr>
          <p:cNvPr id="5" name="TextBox 4">
            <a:extLst>
              <a:ext uri="{FF2B5EF4-FFF2-40B4-BE49-F238E27FC236}">
                <a16:creationId xmlns:a16="http://schemas.microsoft.com/office/drawing/2014/main" id="{058F2C1E-7AC4-4E41-64E3-11425C5534AC}"/>
              </a:ext>
            </a:extLst>
          </p:cNvPr>
          <p:cNvSpPr txBox="1"/>
          <p:nvPr/>
        </p:nvSpPr>
        <p:spPr>
          <a:xfrm>
            <a:off x="73152" y="6025896"/>
            <a:ext cx="11914632"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Note: There is a cut seen in the video when there are no violations. If the worker is wearing both the helmet and the vest, the video is trimmed.</a:t>
            </a:r>
          </a:p>
        </p:txBody>
      </p:sp>
    </p:spTree>
    <p:extLst>
      <p:ext uri="{BB962C8B-B14F-4D97-AF65-F5344CB8AC3E}">
        <p14:creationId xmlns:p14="http://schemas.microsoft.com/office/powerpoint/2010/main" val="194255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C4FF8-89E5-3FA0-C95F-A3BDDF5D6FE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075CD8-8546-B63F-0A27-C9FCD89EF7A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4C92-1265-4741-8F9F-404A15D9386E}"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034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6E6F-C569-B90F-4992-FA907B82903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3654C0-0875-B643-860C-7690D4BDE8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4C92-1265-4741-8F9F-404A15D9386E}"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5221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8DA55-B766-0AFA-282F-3497ABEE95A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08A5A4-3C7F-AF60-F630-B3617292EA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4C92-1265-4741-8F9F-404A15D9386E}"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173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B555F-3129-CBDE-90C9-57BEDCE676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4C92-1265-4741-8F9F-404A15D9386E}"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EAC5856-78BE-3715-7F5C-F1DE25E7D2B7}"/>
              </a:ext>
            </a:extLst>
          </p:cNvPr>
          <p:cNvSpPr txBox="1"/>
          <p:nvPr/>
        </p:nvSpPr>
        <p:spPr>
          <a:xfrm>
            <a:off x="1418844" y="543264"/>
            <a:ext cx="9354312" cy="5124480"/>
          </a:xfrm>
          <a:prstGeom prst="rect">
            <a:avLst/>
          </a:prstGeom>
          <a:noFill/>
        </p:spPr>
        <p:txBody>
          <a:bodyPr wrap="square" rtlCol="0">
            <a:spAutoFit/>
          </a:bodyPr>
          <a:lstStyle/>
          <a:p>
            <a:pPr algn="ctr">
              <a:lnSpc>
                <a:spcPct val="150000"/>
              </a:lnSpc>
            </a:pPr>
            <a:r>
              <a:rPr lang="en-US" sz="2800" b="1" u="sng" dirty="0">
                <a:latin typeface="Times New Roman" panose="02020603050405020304" pitchFamily="18" charset="0"/>
                <a:cs typeface="Times New Roman" panose="02020603050405020304" pitchFamily="18" charset="0"/>
              </a:rPr>
              <a:t>Project Overview</a:t>
            </a:r>
          </a:p>
          <a:p>
            <a:pPr algn="ctr">
              <a:lnSpc>
                <a:spcPct val="150000"/>
              </a:lnSpc>
            </a:pPr>
            <a:endParaRPr lang="en-US" sz="1000" b="1" dirty="0">
              <a:latin typeface="Times New Roman" panose="02020603050405020304" pitchFamily="18" charset="0"/>
              <a:cs typeface="Times New Roman" panose="02020603050405020304" pitchFamily="18" charset="0"/>
            </a:endParaRPr>
          </a:p>
          <a:p>
            <a:pPr>
              <a:lnSpc>
                <a:spcPct val="150000"/>
              </a:lnSpc>
            </a:pPr>
            <a:r>
              <a:rPr lang="en-US" sz="2400" dirty="0">
                <a:latin typeface="Times New Roman" panose="02020603050405020304" pitchFamily="18" charset="0"/>
                <a:cs typeface="Times New Roman" panose="02020603050405020304" pitchFamily="18" charset="0"/>
              </a:rPr>
              <a:t>The Construction Site Safety project uses advanced computer vision to help reduce accidents and improve safety on construction sites. By utilizing machine learning models, this project seeks to  </a:t>
            </a:r>
            <a:r>
              <a:rPr lang="en-US" sz="2400" dirty="0"/>
              <a:t>focus on better monitoring and detecting safety measures, ensuring workers and visitors follow safety protocols, and keeping the site secure.</a:t>
            </a:r>
            <a:r>
              <a:rPr lang="en-US" sz="2400" dirty="0">
                <a:latin typeface="Times New Roman" panose="02020603050405020304" pitchFamily="18" charset="0"/>
                <a:cs typeface="Times New Roman" panose="02020603050405020304" pitchFamily="18" charset="0"/>
              </a:rPr>
              <a:t> to prevent accidents and ensure that construction environments remain secure for workers and visitors alike.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4710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AC677-7F9C-BDDA-3EAF-A9EB7A5C4D3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AA1FDB-407A-7AB7-21FC-1C17A067F7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4C92-1265-4741-8F9F-404A15D9386E}"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29D7688-21FF-455A-09F4-2C589D017F41}"/>
              </a:ext>
            </a:extLst>
          </p:cNvPr>
          <p:cNvSpPr txBox="1"/>
          <p:nvPr/>
        </p:nvSpPr>
        <p:spPr>
          <a:xfrm>
            <a:off x="1467852" y="549244"/>
            <a:ext cx="9256295" cy="4273286"/>
          </a:xfrm>
          <a:prstGeom prst="rect">
            <a:avLst/>
          </a:prstGeom>
          <a:noFill/>
        </p:spPr>
        <p:txBody>
          <a:bodyPr wrap="square" rtlCol="0">
            <a:spAutoFit/>
          </a:bodyPr>
          <a:lstStyle/>
          <a:p>
            <a:pPr algn="ctr">
              <a:lnSpc>
                <a:spcPct val="150000"/>
              </a:lnSpc>
            </a:pPr>
            <a:r>
              <a:rPr lang="en-US" sz="2800" b="1" u="sng" dirty="0">
                <a:latin typeface="Times New Roman" panose="02020603050405020304" pitchFamily="18" charset="0"/>
                <a:cs typeface="Times New Roman" panose="02020603050405020304" pitchFamily="18" charset="0"/>
              </a:rPr>
              <a:t>Problem Statement</a:t>
            </a:r>
          </a:p>
          <a:p>
            <a:endParaRPr lang="en-US" b="1" dirty="0"/>
          </a:p>
          <a:p>
            <a:pPr>
              <a:lnSpc>
                <a:spcPct val="150000"/>
              </a:lnSpc>
            </a:pPr>
            <a:r>
              <a:rPr lang="en-US" sz="2400" dirty="0">
                <a:latin typeface="Times New Roman" panose="02020603050405020304" pitchFamily="18" charset="0"/>
                <a:cs typeface="Times New Roman" panose="02020603050405020304" pitchFamily="18" charset="0"/>
              </a:rPr>
              <a:t>Our project aims to automate the detection of key personal protective equipment (PPE) items, such as helmets and safety vests on workers in construction sites. By detecting the presence or absence of these items, we ensure compliance with safety standards, reducing the risk of accidents and enhancing workplace safety. Specifically, the model detects whether a worker is wearing a helmet or not, a safety vest or not.</a:t>
            </a:r>
          </a:p>
        </p:txBody>
      </p:sp>
    </p:spTree>
    <p:extLst>
      <p:ext uri="{BB962C8B-B14F-4D97-AF65-F5344CB8AC3E}">
        <p14:creationId xmlns:p14="http://schemas.microsoft.com/office/powerpoint/2010/main" val="960553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59831-3A81-CAF7-2E4B-1384F1A9B7B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295217-91EB-EF77-494E-40A0CD224DC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4C92-1265-4741-8F9F-404A15D9386E}"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FCD2B93-CE0C-F712-EF26-73C55AA11CB5}"/>
              </a:ext>
            </a:extLst>
          </p:cNvPr>
          <p:cNvSpPr txBox="1"/>
          <p:nvPr/>
        </p:nvSpPr>
        <p:spPr>
          <a:xfrm>
            <a:off x="1283368" y="151179"/>
            <a:ext cx="9384632" cy="6001643"/>
          </a:xfrm>
          <a:prstGeom prst="rect">
            <a:avLst/>
          </a:prstGeom>
          <a:noFill/>
        </p:spPr>
        <p:txBody>
          <a:bodyPr wrap="square" rtlCol="0">
            <a:spAutoFit/>
          </a:bodyPr>
          <a:lstStyle/>
          <a:p>
            <a:pPr algn="ctr">
              <a:lnSpc>
                <a:spcPct val="150000"/>
              </a:lnSpc>
            </a:pPr>
            <a:r>
              <a:rPr lang="en-US" sz="2800" b="1" u="sng" dirty="0">
                <a:latin typeface="Times New Roman" panose="02020603050405020304" pitchFamily="18" charset="0"/>
                <a:cs typeface="Times New Roman" panose="02020603050405020304" pitchFamily="18" charset="0"/>
              </a:rPr>
              <a:t>Approach</a:t>
            </a:r>
          </a:p>
          <a:p>
            <a:r>
              <a:rPr lang="en-US" b="1" dirty="0"/>
              <a:t>1. </a:t>
            </a:r>
            <a:r>
              <a:rPr lang="en-US" b="1" dirty="0">
                <a:latin typeface="Times New Roman" panose="02020603050405020304" pitchFamily="18" charset="0"/>
                <a:cs typeface="Times New Roman" panose="02020603050405020304" pitchFamily="18" charset="0"/>
              </a:rPr>
              <a:t>Dataset Selection and Preparation (by Ayoub Bakr Ayoub):</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Ayoub was responsible for selecting and preparing the dataset, including sourcing it from Roboflow, performing preprocessing, </a:t>
            </a:r>
          </a:p>
          <a:p>
            <a:r>
              <a:rPr lang="en-US" b="1" dirty="0">
                <a:latin typeface="Times New Roman" panose="02020603050405020304" pitchFamily="18" charset="0"/>
                <a:cs typeface="Times New Roman" panose="02020603050405020304" pitchFamily="18" charset="0"/>
              </a:rPr>
              <a:t>2. Model Selection (by Omar Elsayed Abdelazeem):</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Omar led the process of selecting an appropriate model architecture. After evaluating different options, the team chose a YOLO-based model for its efficiency in real-time object detection, which is crucial for PPE safety compliance.</a:t>
            </a:r>
          </a:p>
          <a:p>
            <a:r>
              <a:rPr lang="en-US" b="1" dirty="0">
                <a:latin typeface="Times New Roman" panose="02020603050405020304" pitchFamily="18" charset="0"/>
                <a:cs typeface="Times New Roman" panose="02020603050405020304" pitchFamily="18" charset="0"/>
              </a:rPr>
              <a:t>3. Training and Tuning the Model (by Abdelrahman Hamdy):</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Abdelrahman handled training the model on the dataset and tuning hyperparameters to achieve the best performance. This involved optimize the model’s Losses and </a:t>
            </a:r>
            <a:r>
              <a:rPr lang="en-US" sz="1800" dirty="0">
                <a:latin typeface="Times New Roman" panose="02020603050405020304" pitchFamily="18" charset="0"/>
                <a:cs typeface="Times New Roman" panose="02020603050405020304" pitchFamily="18" charset="0"/>
              </a:rPr>
              <a:t>Metrics</a:t>
            </a:r>
            <a:r>
              <a:rPr lang="en-US"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4. Evaluation and Testing (by Mahmoud Khalifa Abdellatif):</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Mahmoud's role was to take the best weights from Abdelrahman and adjust the model's detection to meet our specific needs. He also evaluated the model's performance and ensured it worked well on new data through tests.</a:t>
            </a:r>
          </a:p>
          <a:p>
            <a:r>
              <a:rPr lang="en-US" b="1" dirty="0">
                <a:latin typeface="Times New Roman" panose="02020603050405020304" pitchFamily="18" charset="0"/>
                <a:cs typeface="Times New Roman" panose="02020603050405020304" pitchFamily="18" charset="0"/>
              </a:rPr>
              <a:t>5. Integrating the Model for Deployment (Real-Time Integration) (by Mostafa Hesham Kuraitem):</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Mostafa integrated the final model into a real-time system that processes live video feeds from construction site cameras. He set up the system to output video whenever a PPE compliance violation is detected</a:t>
            </a:r>
            <a:r>
              <a:rPr lang="en-US" dirty="0"/>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218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B555F-3129-CBDE-90C9-57BEDCE676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4C92-1265-4741-8F9F-404A15D9386E}"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BB8B0517-CA89-854C-9EAC-D7A3EDEF04D5}"/>
              </a:ext>
            </a:extLst>
          </p:cNvPr>
          <p:cNvSpPr txBox="1"/>
          <p:nvPr/>
        </p:nvSpPr>
        <p:spPr>
          <a:xfrm>
            <a:off x="1283368" y="256674"/>
            <a:ext cx="9400674" cy="6678751"/>
          </a:xfrm>
          <a:prstGeom prst="rect">
            <a:avLst/>
          </a:prstGeom>
          <a:no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Dataset</a:t>
            </a:r>
            <a:endParaRPr lang="en-US" b="1" u="sng"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Source:</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dataset is sourced from Roboflow's project titled </a:t>
            </a:r>
            <a:r>
              <a:rPr lang="en-US" dirty="0">
                <a:latin typeface="Times New Roman" panose="02020603050405020304" pitchFamily="18" charset="0"/>
                <a:cs typeface="Times New Roman" panose="02020603050405020304" pitchFamily="18" charset="0"/>
                <a:hlinkClick r:id="rId2"/>
              </a:rPr>
              <a:t>"Safety-6sb82"</a:t>
            </a:r>
            <a:r>
              <a:rPr lang="en-US"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Size:</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Original images:</a:t>
            </a:r>
            <a:r>
              <a:rPr lang="en-US" dirty="0">
                <a:latin typeface="Times New Roman" panose="02020603050405020304" pitchFamily="18" charset="0"/>
                <a:cs typeface="Times New Roman" panose="02020603050405020304" pitchFamily="18" charset="0"/>
              </a:rPr>
              <a:t> 6,111 images.</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total images :</a:t>
            </a:r>
            <a:r>
              <a:rPr lang="en-US" dirty="0">
                <a:latin typeface="Times New Roman" panose="02020603050405020304" pitchFamily="18" charset="0"/>
                <a:cs typeface="Times New Roman" panose="02020603050405020304" pitchFamily="18" charset="0"/>
              </a:rPr>
              <a:t> 9,911 (with augmentation applied).</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Split:</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Training set:</a:t>
            </a:r>
            <a:r>
              <a:rPr lang="en-US" dirty="0">
                <a:latin typeface="Times New Roman" panose="02020603050405020304" pitchFamily="18" charset="0"/>
                <a:cs typeface="Times New Roman" panose="02020603050405020304" pitchFamily="18" charset="0"/>
              </a:rPr>
              <a:t> 8,072 images.</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Validation set:</a:t>
            </a:r>
            <a:r>
              <a:rPr lang="en-US" dirty="0">
                <a:latin typeface="Times New Roman" panose="02020603050405020304" pitchFamily="18" charset="0"/>
                <a:cs typeface="Times New Roman" panose="02020603050405020304" pitchFamily="18" charset="0"/>
              </a:rPr>
              <a:t> 1,431 images.</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Test set:</a:t>
            </a:r>
            <a:r>
              <a:rPr lang="en-US" dirty="0">
                <a:latin typeface="Times New Roman" panose="02020603050405020304" pitchFamily="18" charset="0"/>
                <a:cs typeface="Times New Roman" panose="02020603050405020304" pitchFamily="18" charset="0"/>
              </a:rPr>
              <a:t> 408 images.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Preprocessing:</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Resizing:</a:t>
            </a:r>
            <a:r>
              <a:rPr lang="en-US" dirty="0">
                <a:latin typeface="Times New Roman" panose="02020603050405020304" pitchFamily="18" charset="0"/>
                <a:cs typeface="Times New Roman" panose="02020603050405020304" pitchFamily="18" charset="0"/>
              </a:rPr>
              <a:t> Images resized to 640x640 using a stretch transformation.</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Augmentation:</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Number of outputs per training example:</a:t>
            </a:r>
            <a:r>
              <a:rPr lang="en-US" dirty="0">
                <a:latin typeface="Times New Roman" panose="02020603050405020304" pitchFamily="18" charset="0"/>
                <a:cs typeface="Times New Roman" panose="02020603050405020304" pitchFamily="18" charset="0"/>
              </a:rPr>
              <a:t> 2 outputs.</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Brightness adjustment:</a:t>
            </a:r>
            <a:r>
              <a:rPr lang="en-US" dirty="0">
                <a:latin typeface="Times New Roman" panose="02020603050405020304" pitchFamily="18" charset="0"/>
                <a:cs typeface="Times New Roman" panose="02020603050405020304" pitchFamily="18" charset="0"/>
              </a:rPr>
              <a:t> Between -26% and +26%.</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Exposure adjustment:</a:t>
            </a:r>
            <a:r>
              <a:rPr lang="en-US" dirty="0">
                <a:latin typeface="Times New Roman" panose="02020603050405020304" pitchFamily="18" charset="0"/>
                <a:cs typeface="Times New Roman" panose="02020603050405020304" pitchFamily="18" charset="0"/>
              </a:rPr>
              <a:t> Between -12% and +12%.</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Classes:</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Helmet</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No Helmet</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Safety Vest</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No Safety Vest</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Shoes </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62466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745C7-C4AC-2D71-36A9-97DCA5816AC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FD86F3-06C4-4199-B28E-C0B72A0D5F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4C92-1265-4741-8F9F-404A15D9386E}"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DF2DA46-4EA3-29B3-FBDB-4873B20D1100}"/>
              </a:ext>
            </a:extLst>
          </p:cNvPr>
          <p:cNvSpPr txBox="1"/>
          <p:nvPr/>
        </p:nvSpPr>
        <p:spPr>
          <a:xfrm>
            <a:off x="1588008" y="151179"/>
            <a:ext cx="9015984" cy="6555641"/>
          </a:xfrm>
          <a:prstGeom prst="rect">
            <a:avLst/>
          </a:prstGeom>
          <a:noFill/>
        </p:spPr>
        <p:txBody>
          <a:bodyPr wrap="square" rtlCol="0">
            <a:spAutoFit/>
          </a:bodyPr>
          <a:lstStyle/>
          <a:p>
            <a:pPr algn="ctr">
              <a:lnSpc>
                <a:spcPct val="150000"/>
              </a:lnSpc>
            </a:pPr>
            <a:r>
              <a:rPr lang="en-US" sz="2800" b="1" u="sng" dirty="0">
                <a:latin typeface="Times New Roman" panose="02020603050405020304" pitchFamily="18" charset="0"/>
                <a:cs typeface="Times New Roman" panose="02020603050405020304" pitchFamily="18" charset="0"/>
              </a:rPr>
              <a:t>challenges</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Selecting a dataset with sufficient variation that includes the necessary classes for our model.</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Choosing and fine-tuning the optimal weights for the model from the selected dataset.</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detection system initially highlighted only the violation, without identifying the person responsible.</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was challenging to associate the detected violations with specific individuals.</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Configuring the model to trigger detection only when a violation occurs.</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experienced frame drops, and the output video played too quickly.</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Establishing a connection between the camera and the server where the model is running.</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Deploying the model on Streamlit for a user-friendly interface.</a:t>
            </a:r>
          </a:p>
          <a:p>
            <a:endParaRPr lang="en-US" dirty="0"/>
          </a:p>
        </p:txBody>
      </p:sp>
    </p:spTree>
    <p:extLst>
      <p:ext uri="{BB962C8B-B14F-4D97-AF65-F5344CB8AC3E}">
        <p14:creationId xmlns:p14="http://schemas.microsoft.com/office/powerpoint/2010/main" val="511892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07803-3B3C-96C8-1C7D-F30A7AFA867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45CBE3-2E6A-57E0-EEC1-47379F2BF4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4C92-1265-4741-8F9F-404A15D9386E}"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A0AEFD9-37EE-6ABD-4D57-8851411E1196}"/>
              </a:ext>
            </a:extLst>
          </p:cNvPr>
          <p:cNvSpPr txBox="1"/>
          <p:nvPr/>
        </p:nvSpPr>
        <p:spPr>
          <a:xfrm>
            <a:off x="1277112" y="136525"/>
            <a:ext cx="9637776" cy="7109639"/>
          </a:xfrm>
          <a:prstGeom prst="rect">
            <a:avLst/>
          </a:prstGeom>
          <a:noFill/>
        </p:spPr>
        <p:txBody>
          <a:bodyPr wrap="square" rtlCol="0">
            <a:spAutoFit/>
          </a:bodyPr>
          <a:lstStyle/>
          <a:p>
            <a:pPr algn="ctr">
              <a:lnSpc>
                <a:spcPct val="150000"/>
              </a:lnSpc>
            </a:pPr>
            <a:r>
              <a:rPr lang="en-US" sz="2800" b="1" u="sng" dirty="0">
                <a:latin typeface="Times New Roman" panose="02020603050405020304" pitchFamily="18" charset="0"/>
                <a:cs typeface="Times New Roman" panose="02020603050405020304" pitchFamily="18" charset="0"/>
              </a:rPr>
              <a:t>Results</a:t>
            </a:r>
          </a:p>
          <a:p>
            <a:pPr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 Performance:</a:t>
            </a:r>
          </a:p>
          <a:p>
            <a:pPr marL="742950" lvl="1"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Precision: 80 : 87 %</a:t>
            </a:r>
          </a:p>
          <a:p>
            <a:pPr marL="742950" lvl="1"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Recall: 80 : 8</a:t>
            </a:r>
            <a:r>
              <a:rPr lang="ar-EG" dirty="0">
                <a:latin typeface="Times New Roman" panose="02020603050405020304" pitchFamily="18" charset="0"/>
                <a:cs typeface="Times New Roman" panose="02020603050405020304" pitchFamily="18" charset="0"/>
              </a:rPr>
              <a:t>5</a:t>
            </a:r>
            <a:r>
              <a:rPr lang="en-US" dirty="0">
                <a:latin typeface="Times New Roman" panose="02020603050405020304" pitchFamily="18" charset="0"/>
                <a:cs typeface="Times New Roman" panose="02020603050405020304" pitchFamily="18" charset="0"/>
              </a:rPr>
              <a:t> %</a:t>
            </a:r>
            <a:endParaRPr lang="ar-EG"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Mean Average Precision: 85 : 87 %</a:t>
            </a:r>
          </a:p>
          <a:p>
            <a:pPr>
              <a:lnSpc>
                <a:spcPct val="150000"/>
              </a:lnSpc>
            </a:pPr>
            <a:r>
              <a:rPr lang="en-US" sz="1400" dirty="0"/>
              <a:t>Note: </a:t>
            </a:r>
          </a:p>
          <a:p>
            <a:pPr marL="742950" lvl="1" indent="-285750">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Losses (box, </a:t>
            </a:r>
            <a:r>
              <a:rPr lang="en-US" sz="1400" dirty="0" err="1">
                <a:latin typeface="Times New Roman" panose="02020603050405020304" pitchFamily="18" charset="0"/>
                <a:cs typeface="Times New Roman" panose="02020603050405020304" pitchFamily="18" charset="0"/>
              </a:rPr>
              <a:t>objectness</a:t>
            </a:r>
            <a:r>
              <a:rPr lang="en-US" sz="1400" dirty="0">
                <a:latin typeface="Times New Roman" panose="02020603050405020304" pitchFamily="18" charset="0"/>
                <a:cs typeface="Times New Roman" panose="02020603050405020304" pitchFamily="18" charset="0"/>
              </a:rPr>
              <a:t>, and class) help measure how well the model is learning during training by comparing predictions to ground truth.</a:t>
            </a:r>
          </a:p>
          <a:p>
            <a:pPr marL="742950" lvl="1" indent="-285750">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Metrics (P, R, mAP50, mAP50-95) assess the model's performance by evaluating how accurately it detects and classifies objects after training.</a:t>
            </a:r>
          </a:p>
          <a:p>
            <a:pPr lvl="1">
              <a:lnSpc>
                <a:spcPct val="150000"/>
              </a:lnSpc>
            </a:pPr>
            <a:endParaRPr lang="en-US" sz="1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Error Analysis:</a:t>
            </a:r>
          </a:p>
          <a:p>
            <a:pPr marL="742950" lvl="1"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model performed well in detecting helmets and safety vests but had some difficulties in cases with overlapping objects or poor lighting conditions. This was noted during test evaluations and will be further refined.</a:t>
            </a:r>
          </a:p>
          <a:p>
            <a:endParaRPr lang="en-US" dirty="0"/>
          </a:p>
          <a:p>
            <a:endParaRPr lang="en-US" dirty="0"/>
          </a:p>
          <a:p>
            <a:endParaRPr lang="en-US" dirty="0"/>
          </a:p>
        </p:txBody>
      </p:sp>
    </p:spTree>
    <p:extLst>
      <p:ext uri="{BB962C8B-B14F-4D97-AF65-F5344CB8AC3E}">
        <p14:creationId xmlns:p14="http://schemas.microsoft.com/office/powerpoint/2010/main" val="4275154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37AB0-279E-BB47-2B70-219B8FD2338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7C4699-6D28-E2C8-D625-6518C952E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4C92-1265-4741-8F9F-404A15D9386E}"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29C963E-98DB-F538-0795-CBABEC449E6C}"/>
              </a:ext>
            </a:extLst>
          </p:cNvPr>
          <p:cNvSpPr txBox="1"/>
          <p:nvPr/>
        </p:nvSpPr>
        <p:spPr>
          <a:xfrm>
            <a:off x="1371600" y="301752"/>
            <a:ext cx="9208008" cy="1846659"/>
          </a:xfrm>
          <a:prstGeom prst="rect">
            <a:avLst/>
          </a:prstGeom>
          <a:noFill/>
        </p:spPr>
        <p:txBody>
          <a:bodyPr wrap="square" rtlCol="0">
            <a:spAutoFit/>
          </a:bodyPr>
          <a:lstStyle/>
          <a:p>
            <a:pPr algn="ctr">
              <a:lnSpc>
                <a:spcPct val="150000"/>
              </a:lnSpc>
            </a:pPr>
            <a:r>
              <a:rPr lang="en-US" sz="2800" b="1" u="sng" dirty="0">
                <a:latin typeface="Times New Roman" panose="02020603050405020304" pitchFamily="18" charset="0"/>
                <a:cs typeface="Times New Roman" panose="02020603050405020304" pitchFamily="18" charset="0"/>
              </a:rPr>
              <a:t>Results</a:t>
            </a:r>
          </a:p>
          <a:p>
            <a:pPr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endParaRPr lang="en-US" dirty="0"/>
          </a:p>
          <a:p>
            <a:endParaRPr lang="en-US" dirty="0"/>
          </a:p>
          <a:p>
            <a:endParaRPr lang="en-US" dirty="0"/>
          </a:p>
        </p:txBody>
      </p:sp>
      <p:pic>
        <p:nvPicPr>
          <p:cNvPr id="5" name="Picture 4" descr="A graph of a graph of a function&#10;&#10;Description automatically generated with medium confidence">
            <a:extLst>
              <a:ext uri="{FF2B5EF4-FFF2-40B4-BE49-F238E27FC236}">
                <a16:creationId xmlns:a16="http://schemas.microsoft.com/office/drawing/2014/main" id="{61C09860-433F-76EF-348F-3B2050FE0A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379" y="1028700"/>
            <a:ext cx="10458450" cy="5229225"/>
          </a:xfrm>
          <a:prstGeom prst="rect">
            <a:avLst/>
          </a:prstGeom>
        </p:spPr>
      </p:pic>
    </p:spTree>
    <p:extLst>
      <p:ext uri="{BB962C8B-B14F-4D97-AF65-F5344CB8AC3E}">
        <p14:creationId xmlns:p14="http://schemas.microsoft.com/office/powerpoint/2010/main" val="4043968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11250-4BA0-FEB7-6921-4A63E99A878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9F6358-8AE6-3CE0-8412-C39257EDF6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4C92-1265-4741-8F9F-404A15D9386E}"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926A135-075C-E145-826B-059ED4DCEBE5}"/>
              </a:ext>
            </a:extLst>
          </p:cNvPr>
          <p:cNvSpPr txBox="1"/>
          <p:nvPr/>
        </p:nvSpPr>
        <p:spPr>
          <a:xfrm>
            <a:off x="1359408" y="289501"/>
            <a:ext cx="9473184" cy="1015663"/>
          </a:xfrm>
          <a:prstGeom prst="rect">
            <a:avLst/>
          </a:prstGeom>
          <a:noFill/>
        </p:spPr>
        <p:txBody>
          <a:bodyPr wrap="square" rtlCol="0">
            <a:spAutoFit/>
          </a:bodyPr>
          <a:lstStyle/>
          <a:p>
            <a:pPr algn="ctr">
              <a:lnSpc>
                <a:spcPct val="150000"/>
              </a:lnSpc>
            </a:pPr>
            <a:r>
              <a:rPr lang="en-US" sz="2800" b="1" u="sng" dirty="0">
                <a:latin typeface="Times New Roman" panose="02020603050405020304" pitchFamily="18" charset="0"/>
                <a:cs typeface="Times New Roman" panose="02020603050405020304" pitchFamily="18" charset="0"/>
              </a:rPr>
              <a:t>Visual Results</a:t>
            </a:r>
          </a:p>
          <a:p>
            <a:endParaRPr lang="en-US" dirty="0"/>
          </a:p>
        </p:txBody>
      </p:sp>
      <p:pic>
        <p:nvPicPr>
          <p:cNvPr id="5" name="Picture 4" descr="A group of men wearing safety vests&#10;&#10;Description automatically generated">
            <a:extLst>
              <a:ext uri="{FF2B5EF4-FFF2-40B4-BE49-F238E27FC236}">
                <a16:creationId xmlns:a16="http://schemas.microsoft.com/office/drawing/2014/main" id="{17844AB6-FD1C-93B2-6645-C252F22AD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6886" y="1944087"/>
            <a:ext cx="5282298" cy="2969825"/>
          </a:xfrm>
          <a:prstGeom prst="rect">
            <a:avLst/>
          </a:prstGeom>
        </p:spPr>
      </p:pic>
      <p:pic>
        <p:nvPicPr>
          <p:cNvPr id="7" name="Picture 6" descr="A group of men wearing safety vests&#10;&#10;Description automatically generated">
            <a:extLst>
              <a:ext uri="{FF2B5EF4-FFF2-40B4-BE49-F238E27FC236}">
                <a16:creationId xmlns:a16="http://schemas.microsoft.com/office/drawing/2014/main" id="{76682F61-8B84-DFD7-16AC-CC5DE18C6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520" y="1944087"/>
            <a:ext cx="5282298" cy="2969825"/>
          </a:xfrm>
          <a:prstGeom prst="rect">
            <a:avLst/>
          </a:prstGeom>
        </p:spPr>
      </p:pic>
    </p:spTree>
    <p:extLst>
      <p:ext uri="{BB962C8B-B14F-4D97-AF65-F5344CB8AC3E}">
        <p14:creationId xmlns:p14="http://schemas.microsoft.com/office/powerpoint/2010/main" val="308774738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TotalTime>
  <Words>811</Words>
  <Application>Microsoft Office PowerPoint</Application>
  <PresentationFormat>Widescreen</PresentationFormat>
  <Paragraphs>100</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Mostafa Hesham Abdelazeem Kuraitem</dc:creator>
  <cp:lastModifiedBy>Mostafa Hesham Abdelazeem Kuraitem</cp:lastModifiedBy>
  <cp:revision>5</cp:revision>
  <dcterms:created xsi:type="dcterms:W3CDTF">2024-10-11T13:06:30Z</dcterms:created>
  <dcterms:modified xsi:type="dcterms:W3CDTF">2024-10-21T19:08:48Z</dcterms:modified>
</cp:coreProperties>
</file>